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8" r:id="rId1"/>
  </p:sldMasterIdLst>
  <p:notesMasterIdLst>
    <p:notesMasterId r:id="rId17"/>
  </p:notesMasterIdLst>
  <p:sldIdLst>
    <p:sldId id="256" r:id="rId2"/>
    <p:sldId id="257" r:id="rId3"/>
    <p:sldId id="259" r:id="rId4"/>
    <p:sldId id="270" r:id="rId5"/>
    <p:sldId id="272" r:id="rId6"/>
    <p:sldId id="271" r:id="rId7"/>
    <p:sldId id="261" r:id="rId8"/>
    <p:sldId id="262" r:id="rId9"/>
    <p:sldId id="264" r:id="rId10"/>
    <p:sldId id="266" r:id="rId11"/>
    <p:sldId id="267" r:id="rId12"/>
    <p:sldId id="273" r:id="rId13"/>
    <p:sldId id="274" r:id="rId14"/>
    <p:sldId id="265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50" autoAdjust="0"/>
    <p:restoredTop sz="94660"/>
  </p:normalViewPr>
  <p:slideViewPr>
    <p:cSldViewPr snapToGrid="0">
      <p:cViewPr varScale="1">
        <p:scale>
          <a:sx n="78" d="100"/>
          <a:sy n="78" d="100"/>
        </p:scale>
        <p:origin x="76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24B74B-5E84-495E-BB51-4491596FB73C}" type="datetimeFigureOut">
              <a:rPr lang="en-IN" smtClean="0"/>
              <a:t>06-04-25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98A08-C978-47E3-A0DD-3CC49B3ED8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77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F823-48A5-43FC-BE03-E79964288B41}" type="datetimeFigureOut">
              <a:rPr lang="en-US" smtClean="0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199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824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663752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373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89978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7466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4535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13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704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3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246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510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662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704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26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279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206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  <p:sldLayoutId id="2147483892" r:id="rId14"/>
    <p:sldLayoutId id="2147483893" r:id="rId15"/>
    <p:sldLayoutId id="21474838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8E628-0CE2-0B19-489C-209C3E57E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690" y="2500962"/>
            <a:ext cx="8739256" cy="829797"/>
          </a:xfrm>
        </p:spPr>
        <p:txBody>
          <a:bodyPr anchor="b">
            <a:noAutofit/>
          </a:bodyPr>
          <a:lstStyle/>
          <a:p>
            <a:r>
              <a:rPr lang="en-US" sz="2800" dirty="0">
                <a:solidFill>
                  <a:schemeClr val="tx2"/>
                </a:solidFill>
                <a:latin typeface="Aptos Black" panose="020F0502020204030204" pitchFamily="34" charset="0"/>
              </a:rPr>
              <a:t>Road Surface Condition Detection using YOLOv9 for Intelligent Transportation Systems</a:t>
            </a:r>
            <a:endParaRPr lang="en-IN" sz="2800" dirty="0">
              <a:solidFill>
                <a:schemeClr val="tx2"/>
              </a:solidFill>
              <a:latin typeface="Aptos Black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DDAADF-EDED-8DF3-A8A9-D6060909665B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80690" y="3665315"/>
            <a:ext cx="3648075" cy="1795463"/>
          </a:xfrm>
        </p:spPr>
        <p:txBody>
          <a:bodyPr anchor="ctr">
            <a:noAutofit/>
          </a:bodyPr>
          <a:lstStyle/>
          <a:p>
            <a:pPr marL="0" indent="0" algn="l" rtl="0" eaLnBrk="1" fontAlgn="b" latinLnBrk="0" hangingPunct="1">
              <a:lnSpc>
                <a:spcPct val="120000"/>
              </a:lnSpc>
              <a:buNone/>
            </a:pPr>
            <a:endParaRPr lang="en-IN" sz="1600" b="0" i="0" u="none" strike="noStrike" dirty="0">
              <a:effectLst/>
            </a:endParaRPr>
          </a:p>
          <a:p>
            <a:pPr marL="0" indent="0" algn="just">
              <a:lnSpc>
                <a:spcPct val="120000"/>
              </a:lnSpc>
              <a:spcBef>
                <a:spcPts val="100"/>
              </a:spcBef>
              <a:buNone/>
            </a:pPr>
            <a:r>
              <a:rPr lang="en-US" sz="1600" b="1" spc="-5" dirty="0">
                <a:solidFill>
                  <a:srgbClr val="C00000"/>
                </a:solidFill>
                <a:cs typeface="Palatino Linotype"/>
              </a:rPr>
              <a:t>Presented</a:t>
            </a:r>
            <a:r>
              <a:rPr lang="en-US" sz="1600" b="1" spc="-55" dirty="0">
                <a:solidFill>
                  <a:srgbClr val="C00000"/>
                </a:solidFill>
                <a:cs typeface="Palatino Linotype"/>
              </a:rPr>
              <a:t> </a:t>
            </a:r>
            <a:r>
              <a:rPr lang="en-US" sz="1600" b="1" spc="-5" dirty="0">
                <a:solidFill>
                  <a:srgbClr val="C00000"/>
                </a:solidFill>
                <a:cs typeface="Palatino Linotype"/>
              </a:rPr>
              <a:t>by,</a:t>
            </a:r>
          </a:p>
          <a:p>
            <a:pPr marL="0" indent="0" algn="just">
              <a:lnSpc>
                <a:spcPct val="120000"/>
              </a:lnSpc>
              <a:spcBef>
                <a:spcPts val="100"/>
              </a:spcBef>
              <a:buNone/>
            </a:pPr>
            <a:r>
              <a:rPr lang="en-US" sz="1600" dirty="0">
                <a:cs typeface="Palatino Linotype"/>
              </a:rPr>
              <a:t>Aarushi Ranjan (22051217)</a:t>
            </a:r>
          </a:p>
          <a:p>
            <a:pPr marL="0" indent="0" algn="just">
              <a:lnSpc>
                <a:spcPct val="120000"/>
              </a:lnSpc>
              <a:spcBef>
                <a:spcPts val="100"/>
              </a:spcBef>
              <a:buNone/>
            </a:pPr>
            <a:r>
              <a:rPr lang="en-US" sz="1600" dirty="0">
                <a:cs typeface="Palatino Linotype"/>
              </a:rPr>
              <a:t>Shourya Merchant(22051280)</a:t>
            </a:r>
          </a:p>
          <a:p>
            <a:pPr marL="0" indent="0" algn="just">
              <a:lnSpc>
                <a:spcPct val="120000"/>
              </a:lnSpc>
              <a:spcBef>
                <a:spcPts val="100"/>
              </a:spcBef>
              <a:buNone/>
            </a:pPr>
            <a:r>
              <a:rPr lang="en-US" sz="1600" dirty="0">
                <a:cs typeface="Palatino Linotype"/>
              </a:rPr>
              <a:t>Khushi Trivedi(2205741)</a:t>
            </a:r>
          </a:p>
          <a:p>
            <a:pPr marL="0" indent="0" algn="just">
              <a:lnSpc>
                <a:spcPct val="120000"/>
              </a:lnSpc>
              <a:spcBef>
                <a:spcPts val="100"/>
              </a:spcBef>
              <a:buNone/>
            </a:pPr>
            <a:r>
              <a:rPr lang="en-US" sz="1600" dirty="0">
                <a:cs typeface="Palatino Linotype"/>
              </a:rPr>
              <a:t>Kavya Dixit(2205132)</a:t>
            </a:r>
          </a:p>
          <a:p>
            <a:pPr marL="0" indent="0" algn="just">
              <a:lnSpc>
                <a:spcPct val="120000"/>
              </a:lnSpc>
              <a:spcBef>
                <a:spcPts val="100"/>
              </a:spcBef>
              <a:buNone/>
            </a:pPr>
            <a:r>
              <a:rPr lang="en-US" sz="1600" dirty="0">
                <a:cs typeface="Palatino Linotype"/>
              </a:rPr>
              <a:t>Shashank Shekhar(22051192)</a:t>
            </a:r>
          </a:p>
          <a:p>
            <a:pPr marL="0" indent="0">
              <a:lnSpc>
                <a:spcPct val="120000"/>
              </a:lnSpc>
              <a:buNone/>
            </a:pPr>
            <a:endParaRPr lang="en-IN" sz="1600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EBAD98-834B-EEA1-9EB4-E40D70F902DD}"/>
              </a:ext>
            </a:extLst>
          </p:cNvPr>
          <p:cNvSpPr txBox="1"/>
          <p:nvPr/>
        </p:nvSpPr>
        <p:spPr>
          <a:xfrm>
            <a:off x="8924701" y="5795334"/>
            <a:ext cx="32202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00000"/>
              </a:lnSpc>
              <a:spcBef>
                <a:spcPts val="100"/>
              </a:spcBef>
            </a:pPr>
            <a:r>
              <a:rPr lang="en-US" sz="2400" b="1" dirty="0">
                <a:solidFill>
                  <a:srgbClr val="C00000"/>
                </a:solidFill>
                <a:latin typeface="Palatino Linotype"/>
                <a:cs typeface="Palatino Linotype"/>
              </a:rPr>
              <a:t>Guided</a:t>
            </a:r>
            <a:r>
              <a:rPr lang="en-US" sz="2400" b="1" spc="-45" dirty="0">
                <a:solidFill>
                  <a:srgbClr val="C00000"/>
                </a:solidFill>
                <a:latin typeface="Palatino Linotype"/>
                <a:cs typeface="Palatino Linotype"/>
              </a:rPr>
              <a:t> </a:t>
            </a:r>
            <a:r>
              <a:rPr lang="en-US" sz="2400" b="1" spc="-5" dirty="0">
                <a:solidFill>
                  <a:srgbClr val="C00000"/>
                </a:solidFill>
                <a:latin typeface="Palatino Linotype"/>
                <a:cs typeface="Palatino Linotype"/>
              </a:rPr>
              <a:t>By,</a:t>
            </a:r>
            <a:endParaRPr lang="en-US" sz="2400" dirty="0">
              <a:latin typeface="Palatino Linotype"/>
              <a:cs typeface="Palatino Linotype"/>
            </a:endParaRPr>
          </a:p>
          <a:p>
            <a:pPr algn="just">
              <a:spcBef>
                <a:spcPts val="25"/>
              </a:spcBef>
            </a:pPr>
            <a:r>
              <a:rPr lang="en-US" b="1" dirty="0">
                <a:solidFill>
                  <a:srgbClr val="002060"/>
                </a:solidFill>
                <a:latin typeface="Palatino Linotype"/>
              </a:rPr>
              <a:t>Dr Soumya Ranjan Mishra</a:t>
            </a:r>
            <a:endParaRPr lang="en-US" sz="1800" dirty="0">
              <a:latin typeface="Palatino Linotype"/>
              <a:cs typeface="Palatino Linotype"/>
            </a:endParaRPr>
          </a:p>
        </p:txBody>
      </p:sp>
      <p:pic>
        <p:nvPicPr>
          <p:cNvPr id="12" name="Picture 11" descr="A green text on a white background&#10;&#10;AI-generated content may be incorrect.">
            <a:extLst>
              <a:ext uri="{FF2B5EF4-FFF2-40B4-BE49-F238E27FC236}">
                <a16:creationId xmlns:a16="http://schemas.microsoft.com/office/drawing/2014/main" id="{679B1D23-580D-F82A-E048-386DFEBB8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90" y="544104"/>
            <a:ext cx="8270020" cy="15370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8396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7CFD4-00AE-9F74-652D-F052CEAF4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412" y="688258"/>
            <a:ext cx="8095633" cy="894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References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DF2592-6C34-83DF-63A6-ABA9FB6C77A5}"/>
              </a:ext>
            </a:extLst>
          </p:cNvPr>
          <p:cNvSpPr txBox="1"/>
          <p:nvPr/>
        </p:nvSpPr>
        <p:spPr>
          <a:xfrm>
            <a:off x="447778" y="1865622"/>
            <a:ext cx="9148506" cy="3610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F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Quanwu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 Li and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Shaopeng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 Duan, "Road Surface Crack Detection Based on Improved YOLOv9 Image Processing," International Journal of Advanced Computer Science and Applications (IJACSA), vol. 15, no. 11, pp. 590-598, Nov. 2024. 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IN" dirty="0">
                <a:solidFill>
                  <a:schemeClr val="bg2">
                    <a:lumMod val="25000"/>
                  </a:schemeClr>
                </a:solidFill>
              </a:rPr>
              <a:t>Gopal Singh S., Fardeen Feroz Khan, and </a:t>
            </a:r>
            <a:r>
              <a:rPr lang="en-IN" dirty="0" err="1">
                <a:solidFill>
                  <a:schemeClr val="bg2">
                    <a:lumMod val="25000"/>
                  </a:schemeClr>
                </a:solidFill>
              </a:rPr>
              <a:t>Putikam</a:t>
            </a:r>
            <a:r>
              <a:rPr lang="en-IN" dirty="0">
                <a:solidFill>
                  <a:schemeClr val="bg2">
                    <a:lumMod val="25000"/>
                  </a:schemeClr>
                </a:solidFill>
              </a:rPr>
              <a:t> Yashwanth, "YOLOv9-Based Pothole Detection: Enhancing Road Safety through Deep Learning," International Journal of Research Publication and Reviews (IJRPR), vol. 5, no. 7, pp. 31656, Jul.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IN" dirty="0">
                <a:solidFill>
                  <a:schemeClr val="bg2">
                    <a:lumMod val="25000"/>
                  </a:schemeClr>
                </a:solidFill>
              </a:rPr>
              <a:t> 2024.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Prof. A. M. Jagtap, S. Pawar, P. Shinde, P.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Ahetti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, and A. Raut, "YOLOv9-Based Visual Detection of Road Hazards and Anomalies," International Journal for Research in Applied Science and Engineering Technology (IJRASET), vol. 13, no. 2, pp. 66913, Feb. 2025.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266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01A4A-6366-2997-94B3-FE2CE8044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36" y="463237"/>
            <a:ext cx="8783480" cy="7811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Results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7B726B-97E5-A6BF-41DF-206E99E30248}"/>
              </a:ext>
            </a:extLst>
          </p:cNvPr>
          <p:cNvSpPr txBox="1"/>
          <p:nvPr/>
        </p:nvSpPr>
        <p:spPr>
          <a:xfrm>
            <a:off x="517836" y="1543665"/>
            <a:ext cx="9511067" cy="41000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571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training process was meticulously monitored with key metrics such as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precision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recall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and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mean Average Precision (</a:t>
            </a:r>
            <a:r>
              <a:rPr lang="en-US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mAP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alongside loss function curves. The system demonstrated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consistent decreases in training and validation loss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while performance metrics steadily improved. These trends reflect strong model generalization and convergence without overfitting. Evaluation over diverse environmental conditions confirms the model’s resilience and detection reliability.</a:t>
            </a:r>
          </a:p>
          <a:p>
            <a:pPr marL="571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Post-training, the model was deployed on video data, where individual frames were processed and recompiled into a video format for visualization. The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confusion matrix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highlights accurate classification across multiple terrain types, with minimal misclassifications, confirming the model's robustness and multi-class discrimination power.</a:t>
            </a:r>
          </a:p>
          <a:p>
            <a:pPr marL="57150" indent="-285750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promising results suggest a high potential for integration into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intelligent transport systems (ITS)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smart city infrastructures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This study paves the way for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scalable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real-time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and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adaptable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solutions in road surface monitoring, contributing significantly to enhanced safety and predictive road maintenance.</a:t>
            </a:r>
          </a:p>
        </p:txBody>
      </p:sp>
    </p:spTree>
    <p:extLst>
      <p:ext uri="{BB962C8B-B14F-4D97-AF65-F5344CB8AC3E}">
        <p14:creationId xmlns:p14="http://schemas.microsoft.com/office/powerpoint/2010/main" val="2867055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graphs showing the value of a number of different values&#10;&#10;AI-generated content may be incorrect.">
            <a:extLst>
              <a:ext uri="{FF2B5EF4-FFF2-40B4-BE49-F238E27FC236}">
                <a16:creationId xmlns:a16="http://schemas.microsoft.com/office/drawing/2014/main" id="{FF4A39E5-835E-7505-A2FB-17667EE3E1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10" y="1477297"/>
            <a:ext cx="8770373" cy="43851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F5006C6-8136-495C-B5CE-52A717CD8103}"/>
              </a:ext>
            </a:extLst>
          </p:cNvPr>
          <p:cNvSpPr txBox="1"/>
          <p:nvPr/>
        </p:nvSpPr>
        <p:spPr>
          <a:xfrm>
            <a:off x="521110" y="464262"/>
            <a:ext cx="83967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Results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676322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BCD17-A302-0B6E-DDDC-5171BEFD7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521110" y="516194"/>
            <a:ext cx="8691716" cy="7669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Results</a:t>
            </a:r>
            <a:endParaRPr lang="en-IN" dirty="0"/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FACA3AD-B829-1F2E-06F0-F014C49B3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10" y="1283110"/>
            <a:ext cx="6921909" cy="519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431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2878A-A3A5-0C3A-2E1F-7514D54566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752" y="474719"/>
            <a:ext cx="8288035" cy="7454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Sample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lpos black"/>
              </a:rPr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Output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62933A7-7347-68E7-F61C-DF9B28827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0928" y="1444742"/>
            <a:ext cx="5397219" cy="22263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209FF7-BA1C-6A24-AA22-641875049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928" y="3895656"/>
            <a:ext cx="5397219" cy="22128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EBB923-FD85-436F-E785-5A306210D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752" y="1444742"/>
            <a:ext cx="5463449" cy="22263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F11513-B1BA-0326-73D7-22BDD2139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752" y="3895655"/>
            <a:ext cx="5463856" cy="2212860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FE71AE84-B75E-F1C2-E1F4-2F0251D94E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849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C8259-C1BD-E00F-4649-E43D6C5D8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2713704"/>
            <a:ext cx="4092402" cy="133713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21197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FF5FF5B-39EB-BBF6-D4AC-E62202E2D3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846186"/>
              </p:ext>
            </p:extLst>
          </p:nvPr>
        </p:nvGraphicFramePr>
        <p:xfrm>
          <a:off x="375484" y="1602658"/>
          <a:ext cx="11437985" cy="3688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9289">
                  <a:extLst>
                    <a:ext uri="{9D8B030D-6E8A-4147-A177-3AD203B41FA5}">
                      <a16:colId xmlns:a16="http://schemas.microsoft.com/office/drawing/2014/main" val="2080229119"/>
                    </a:ext>
                  </a:extLst>
                </a:gridCol>
                <a:gridCol w="10108696">
                  <a:extLst>
                    <a:ext uri="{9D8B030D-6E8A-4147-A177-3AD203B41FA5}">
                      <a16:colId xmlns:a16="http://schemas.microsoft.com/office/drawing/2014/main" val="2214099011"/>
                    </a:ext>
                  </a:extLst>
                </a:gridCol>
              </a:tblGrid>
              <a:tr h="884903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900" b="1" i="0" u="none" strike="noStrike" noProof="0">
                          <a:solidFill>
                            <a:schemeClr val="bg1"/>
                          </a:solidFill>
                          <a:latin typeface="+mn-lt"/>
                        </a:rPr>
                        <a:t>SL NO.</a:t>
                      </a:r>
                      <a:endParaRPr lang="en-US" sz="190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87614" marR="87614" marT="43807" marB="43807"/>
                </a:tc>
                <a:tc>
                  <a:txBody>
                    <a:bodyPr/>
                    <a:lstStyle/>
                    <a:p>
                      <a:r>
                        <a:rPr lang="en-US" sz="2300" dirty="0">
                          <a:latin typeface="+mn-lt"/>
                        </a:rPr>
                        <a:t>                                                           TITLES</a:t>
                      </a:r>
                    </a:p>
                  </a:txBody>
                  <a:tcPr marL="87614" marR="87614" marT="43807" marB="43807"/>
                </a:tc>
                <a:extLst>
                  <a:ext uri="{0D108BD9-81ED-4DB2-BD59-A6C34878D82A}">
                    <a16:rowId xmlns:a16="http://schemas.microsoft.com/office/drawing/2014/main" val="2196713609"/>
                  </a:ext>
                </a:extLst>
              </a:tr>
              <a:tr h="327638">
                <a:tc>
                  <a:txBody>
                    <a:bodyPr/>
                    <a:lstStyle/>
                    <a:p>
                      <a:r>
                        <a:rPr lang="en-US" sz="1900">
                          <a:latin typeface="+mn-lt"/>
                        </a:rPr>
                        <a:t>1.</a:t>
                      </a:r>
                      <a:endParaRPr lang="en-US" sz="1700">
                        <a:latin typeface="+mn-lt"/>
                      </a:endParaRPr>
                    </a:p>
                  </a:txBody>
                  <a:tcPr marL="87614" marR="87614" marT="43807" marB="43807"/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latin typeface="+mn-lt"/>
                        </a:rPr>
                        <a:t>Introduction</a:t>
                      </a:r>
                    </a:p>
                  </a:txBody>
                  <a:tcPr marL="87614" marR="87614" marT="43807" marB="43807"/>
                </a:tc>
                <a:extLst>
                  <a:ext uri="{0D108BD9-81ED-4DB2-BD59-A6C34878D82A}">
                    <a16:rowId xmlns:a16="http://schemas.microsoft.com/office/drawing/2014/main" val="3978668477"/>
                  </a:ext>
                </a:extLst>
              </a:tr>
              <a:tr h="304565">
                <a:tc>
                  <a:txBody>
                    <a:bodyPr/>
                    <a:lstStyle/>
                    <a:p>
                      <a:r>
                        <a:rPr lang="en-US" sz="1700">
                          <a:latin typeface="+mn-lt"/>
                        </a:rPr>
                        <a:t>2.</a:t>
                      </a:r>
                    </a:p>
                  </a:txBody>
                  <a:tcPr marL="87614" marR="87614" marT="43807" marB="43807"/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latin typeface="+mn-lt"/>
                        </a:rPr>
                        <a:t>Literature Survey </a:t>
                      </a:r>
                    </a:p>
                  </a:txBody>
                  <a:tcPr marL="87614" marR="87614" marT="43807" marB="43807"/>
                </a:tc>
                <a:extLst>
                  <a:ext uri="{0D108BD9-81ED-4DB2-BD59-A6C34878D82A}">
                    <a16:rowId xmlns:a16="http://schemas.microsoft.com/office/drawing/2014/main" val="315826820"/>
                  </a:ext>
                </a:extLst>
              </a:tr>
              <a:tr h="304565">
                <a:tc>
                  <a:txBody>
                    <a:bodyPr/>
                    <a:lstStyle/>
                    <a:p>
                      <a:r>
                        <a:rPr lang="en-US" sz="1700">
                          <a:latin typeface="+mn-lt"/>
                        </a:rPr>
                        <a:t>3.</a:t>
                      </a:r>
                    </a:p>
                  </a:txBody>
                  <a:tcPr marL="87614" marR="87614" marT="43807" marB="43807"/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latin typeface="+mn-lt"/>
                        </a:rPr>
                        <a:t>Proposed Methodology </a:t>
                      </a:r>
                    </a:p>
                  </a:txBody>
                  <a:tcPr marL="87614" marR="87614" marT="43807" marB="43807"/>
                </a:tc>
                <a:extLst>
                  <a:ext uri="{0D108BD9-81ED-4DB2-BD59-A6C34878D82A}">
                    <a16:rowId xmlns:a16="http://schemas.microsoft.com/office/drawing/2014/main" val="2964100860"/>
                  </a:ext>
                </a:extLst>
              </a:tr>
              <a:tr h="30456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>
                          <a:latin typeface="+mn-lt"/>
                        </a:rPr>
                        <a:t>4.</a:t>
                      </a:r>
                    </a:p>
                  </a:txBody>
                  <a:tcPr marL="87614" marR="87614" marT="43807" marB="43807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>
                          <a:latin typeface="+mn-lt"/>
                        </a:rPr>
                        <a:t>Dataset Sample </a:t>
                      </a:r>
                    </a:p>
                  </a:txBody>
                  <a:tcPr marL="87614" marR="87614" marT="43807" marB="43807"/>
                </a:tc>
                <a:extLst>
                  <a:ext uri="{0D108BD9-81ED-4DB2-BD59-A6C34878D82A}">
                    <a16:rowId xmlns:a16="http://schemas.microsoft.com/office/drawing/2014/main" val="1940536106"/>
                  </a:ext>
                </a:extLst>
              </a:tr>
              <a:tr h="304565">
                <a:tc>
                  <a:txBody>
                    <a:bodyPr/>
                    <a:lstStyle/>
                    <a:p>
                      <a:r>
                        <a:rPr lang="en-US" sz="1700">
                          <a:latin typeface="+mn-lt"/>
                        </a:rPr>
                        <a:t>5.</a:t>
                      </a:r>
                    </a:p>
                  </a:txBody>
                  <a:tcPr marL="87614" marR="87614" marT="43807" marB="43807"/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latin typeface="+mn-lt"/>
                        </a:rPr>
                        <a:t>Algorithms &amp; Methodology</a:t>
                      </a:r>
                    </a:p>
                  </a:txBody>
                  <a:tcPr marL="87614" marR="87614" marT="43807" marB="43807"/>
                </a:tc>
                <a:extLst>
                  <a:ext uri="{0D108BD9-81ED-4DB2-BD59-A6C34878D82A}">
                    <a16:rowId xmlns:a16="http://schemas.microsoft.com/office/drawing/2014/main" val="4061563658"/>
                  </a:ext>
                </a:extLst>
              </a:tr>
              <a:tr h="304565">
                <a:tc>
                  <a:txBody>
                    <a:bodyPr/>
                    <a:lstStyle/>
                    <a:p>
                      <a:r>
                        <a:rPr lang="en-US" sz="1700">
                          <a:latin typeface="+mn-lt"/>
                        </a:rPr>
                        <a:t>6.</a:t>
                      </a:r>
                    </a:p>
                  </a:txBody>
                  <a:tcPr marL="87614" marR="87614" marT="43807" marB="43807"/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latin typeface="+mn-lt"/>
                        </a:rPr>
                        <a:t>Result and Conclusion</a:t>
                      </a:r>
                    </a:p>
                  </a:txBody>
                  <a:tcPr marL="87614" marR="87614" marT="43807" marB="43807"/>
                </a:tc>
                <a:extLst>
                  <a:ext uri="{0D108BD9-81ED-4DB2-BD59-A6C34878D82A}">
                    <a16:rowId xmlns:a16="http://schemas.microsoft.com/office/drawing/2014/main" val="604683299"/>
                  </a:ext>
                </a:extLst>
              </a:tr>
              <a:tr h="30456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b="0" i="0" u="none" strike="noStrike" noProof="0">
                          <a:solidFill>
                            <a:srgbClr val="000000"/>
                          </a:solidFill>
                          <a:latin typeface="+mn-lt"/>
                        </a:rPr>
                        <a:t>7.</a:t>
                      </a:r>
                      <a:endParaRPr lang="en-US" sz="1700">
                        <a:latin typeface="+mn-lt"/>
                      </a:endParaRPr>
                    </a:p>
                  </a:txBody>
                  <a:tcPr marL="87614" marR="87614" marT="43807" marB="43807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b="0" i="0" u="none" strike="noStrike" noProof="0" dirty="0">
                          <a:solidFill>
                            <a:srgbClr val="000000"/>
                          </a:solidFill>
                          <a:latin typeface="+mn-lt"/>
                        </a:rPr>
                        <a:t>Work-Plan</a:t>
                      </a:r>
                    </a:p>
                  </a:txBody>
                  <a:tcPr marL="87614" marR="87614" marT="43807" marB="43807"/>
                </a:tc>
                <a:extLst>
                  <a:ext uri="{0D108BD9-81ED-4DB2-BD59-A6C34878D82A}">
                    <a16:rowId xmlns:a16="http://schemas.microsoft.com/office/drawing/2014/main" val="3779436809"/>
                  </a:ext>
                </a:extLst>
              </a:tr>
              <a:tr h="30456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>
                          <a:latin typeface="+mn-lt"/>
                        </a:rPr>
                        <a:t>8.</a:t>
                      </a:r>
                    </a:p>
                  </a:txBody>
                  <a:tcPr marL="87614" marR="87614" marT="43807" marB="43807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dirty="0">
                          <a:latin typeface="+mn-lt"/>
                        </a:rPr>
                        <a:t>References</a:t>
                      </a:r>
                    </a:p>
                  </a:txBody>
                  <a:tcPr marL="87614" marR="87614" marT="43807" marB="43807"/>
                </a:tc>
                <a:extLst>
                  <a:ext uri="{0D108BD9-81ED-4DB2-BD59-A6C34878D82A}">
                    <a16:rowId xmlns:a16="http://schemas.microsoft.com/office/drawing/2014/main" val="4038566413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B54F30D1-DC06-47D5-A066-518BEA0BB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855" y="691337"/>
            <a:ext cx="8220861" cy="87507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Contents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722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8C108-0B8B-9981-C1C8-3127346C3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761" y="597662"/>
            <a:ext cx="8606742" cy="772885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  <a:ea typeface="Cambria"/>
              </a:rPr>
              <a:t>Literature Survey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  <a:latin typeface="Cambria"/>
                <a:ea typeface="Cambria"/>
              </a:rPr>
            </a:br>
            <a:br>
              <a:rPr lang="en-US" dirty="0">
                <a:solidFill>
                  <a:schemeClr val="accent2">
                    <a:lumMod val="75000"/>
                  </a:schemeClr>
                </a:solidFill>
                <a:cs typeface="Calibri"/>
              </a:rPr>
            </a:b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F193565-01CE-A037-3245-827EEA196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935137"/>
              </p:ext>
            </p:extLst>
          </p:nvPr>
        </p:nvGraphicFramePr>
        <p:xfrm>
          <a:off x="507761" y="1602659"/>
          <a:ext cx="9471982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1850">
                  <a:extLst>
                    <a:ext uri="{9D8B030D-6E8A-4147-A177-3AD203B41FA5}">
                      <a16:colId xmlns:a16="http://schemas.microsoft.com/office/drawing/2014/main" val="1404523456"/>
                    </a:ext>
                  </a:extLst>
                </a:gridCol>
                <a:gridCol w="2245903">
                  <a:extLst>
                    <a:ext uri="{9D8B030D-6E8A-4147-A177-3AD203B41FA5}">
                      <a16:colId xmlns:a16="http://schemas.microsoft.com/office/drawing/2014/main" val="3955249552"/>
                    </a:ext>
                  </a:extLst>
                </a:gridCol>
                <a:gridCol w="1409441">
                  <a:extLst>
                    <a:ext uri="{9D8B030D-6E8A-4147-A177-3AD203B41FA5}">
                      <a16:colId xmlns:a16="http://schemas.microsoft.com/office/drawing/2014/main" val="3538135433"/>
                    </a:ext>
                  </a:extLst>
                </a:gridCol>
                <a:gridCol w="1650595">
                  <a:extLst>
                    <a:ext uri="{9D8B030D-6E8A-4147-A177-3AD203B41FA5}">
                      <a16:colId xmlns:a16="http://schemas.microsoft.com/office/drawing/2014/main" val="1935520191"/>
                    </a:ext>
                  </a:extLst>
                </a:gridCol>
                <a:gridCol w="1810360">
                  <a:extLst>
                    <a:ext uri="{9D8B030D-6E8A-4147-A177-3AD203B41FA5}">
                      <a16:colId xmlns:a16="http://schemas.microsoft.com/office/drawing/2014/main" val="3795389714"/>
                    </a:ext>
                  </a:extLst>
                </a:gridCol>
                <a:gridCol w="1533833">
                  <a:extLst>
                    <a:ext uri="{9D8B030D-6E8A-4147-A177-3AD203B41FA5}">
                      <a16:colId xmlns:a16="http://schemas.microsoft.com/office/drawing/2014/main" val="1697548115"/>
                    </a:ext>
                  </a:extLst>
                </a:gridCol>
              </a:tblGrid>
              <a:tr h="570930">
                <a:tc>
                  <a:txBody>
                    <a:bodyPr/>
                    <a:lstStyle/>
                    <a:p>
                      <a:r>
                        <a:rPr lang="en-US" sz="1800" b="1" i="0" u="none" strike="noStrike" cap="none" spc="0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SLNO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PAPER TITLE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AUTHORS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TECHNIQUES USED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MERITS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DEMERITS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2773172"/>
                  </a:ext>
                </a:extLst>
              </a:tr>
              <a:tr h="1062908">
                <a:tc>
                  <a:txBody>
                    <a:bodyPr/>
                    <a:lstStyle/>
                    <a:p>
                      <a:r>
                        <a:rPr lang="en-US"/>
                        <a:t>1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Road Damage Detection Using Deep Neural Networks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M. Maeda, T. Sekimoto, Y. Seto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CNN, Object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Fast detection, good accuracy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Limited detection in low-light conditions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04100"/>
                  </a:ext>
                </a:extLst>
              </a:tr>
              <a:tr h="1304982">
                <a:tc>
                  <a:txBody>
                    <a:bodyPr/>
                    <a:lstStyle/>
                    <a:p>
                      <a:r>
                        <a:rPr lang="en-US"/>
                        <a:t>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Automatic Road Surface Condition Monitoring using YOLOv5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/>
                        <a:t>P. Nguyen, L. Tran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/>
                        <a:t>YOLOv5, Real-time inference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Real-time performance, efficient for embedded systems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Requires high-quality dataset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873155"/>
                  </a:ext>
                </a:extLst>
              </a:tr>
              <a:tr h="1062908">
                <a:tc>
                  <a:txBody>
                    <a:bodyPr/>
                    <a:lstStyle/>
                    <a:p>
                      <a:r>
                        <a:rPr lang="en-US"/>
                        <a:t>3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Deep Learning-Based Pothole Detection in Road Images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S. A. Sattar, H. Rauf, S. I. Shah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YOLOv4, Transfer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High precision, reduced false positives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 complexity, requires GPU for training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8258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1818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F3CEB-CEFB-94C0-1511-BB76E28BF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65239"/>
          </a:xfrm>
        </p:spPr>
        <p:txBody>
          <a:bodyPr/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84FE7B-C6B1-0EDD-16A7-51476C183396}"/>
              </a:ext>
            </a:extLst>
          </p:cNvPr>
          <p:cNvSpPr txBox="1"/>
          <p:nvPr/>
        </p:nvSpPr>
        <p:spPr>
          <a:xfrm>
            <a:off x="241435" y="1576601"/>
            <a:ext cx="946846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This project introduces an automated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road surface condition detection system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using 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YOLOv9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algorithm to enhance safety and maintenance in Intelligent Transportation Systems (ITS).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The model is trained to detect </a:t>
            </a:r>
            <a:r>
              <a:rPr lang="en-IN" b="1" dirty="0"/>
              <a:t>14 different road surface conditions</a:t>
            </a:r>
            <a:r>
              <a:rPr lang="en-IN" dirty="0"/>
              <a:t>, including dry, wet, snow-covered, and water-affected surfaces such as: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IN" i="1" dirty="0"/>
              <a:t>dry-asphalt-smooth, dry-concrete-smooth, dry-gravel, dry-mud, fresh-snow, ice, melted-snow, water-asphalt-smooth, water-concrete-smooth, water-mud, wet-asphalt-smooth, wet-concrete-smooth, wet-gravel, wet-mud.</a:t>
            </a:r>
            <a:endParaRPr lang="en-IN" dirty="0"/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YOLOv9c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processes images by dividing them into grids and predicts bounding boxes and classes simultaneously, offering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high-speed and accurate detection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After training on a labeled image dataset, the model was applied to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video data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, processing each frame individually and compiling detections into a visual output video.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The results demonstrate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strong accuracy and robustness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across different environments, showing potential for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scalable integration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into smart transportation and urban infrastructure systems.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879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6D8FC-7F1A-E576-4E56-28B03E552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466666" cy="786581"/>
          </a:xfrm>
        </p:spPr>
        <p:txBody>
          <a:bodyPr/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Methodology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8E5C2C-34A1-3BA3-58BF-1C9C902113E0}"/>
              </a:ext>
            </a:extLst>
          </p:cNvPr>
          <p:cNvSpPr txBox="1"/>
          <p:nvPr/>
        </p:nvSpPr>
        <p:spPr>
          <a:xfrm>
            <a:off x="560439" y="1396181"/>
            <a:ext cx="93504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Data Collection and Preparation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Utilize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Road Surface Classification Dataset (RSCD)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corresponding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14 material-based classes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.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The images were preprocessed to ensure consistency.</a:t>
            </a:r>
          </a:p>
          <a:p>
            <a:pPr marL="34290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Dataset Sampling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A random sampling of the original dataset was done to enable model learning, performance monitoring, and unbiased evaluation.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Data Annotation using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Roboflow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Images were annotated using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Roboflow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, with each road surface material class labeled using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bounding boxes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 to prepare the data for object detection.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Model Selection and Configuration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The model was trained on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16,500 images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 for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</a:rPr>
              <a:t>80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epochs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 using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GELAN-C architecture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latin typeface="Arial" panose="020B0604020202020204" pitchFamily="34" charset="0"/>
              </a:rPr>
              <a:t>, one of the official backbones of the YOLOv9 framework.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Model Training and Evaluation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: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The model was trained on the prepared dataset using appropriate hyperparameters. Evaluation metrics such as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mAP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 (mean Average Precision)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</a:rPr>
              <a:t> were used to assess detection performance across all classes.</a:t>
            </a:r>
          </a:p>
        </p:txBody>
      </p:sp>
    </p:spTree>
    <p:extLst>
      <p:ext uri="{BB962C8B-B14F-4D97-AF65-F5344CB8AC3E}">
        <p14:creationId xmlns:p14="http://schemas.microsoft.com/office/powerpoint/2010/main" val="2332371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7B18E8-6362-BC16-7909-28C9538A4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212BD-834A-AA44-B705-8E1C7D574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70271"/>
            <a:ext cx="8596668" cy="865239"/>
          </a:xfrm>
        </p:spPr>
        <p:txBody>
          <a:bodyPr>
            <a:normAutofit/>
          </a:bodyPr>
          <a:lstStyle/>
          <a:p>
            <a:r>
              <a:rPr lang="en-IN" sz="2800" u="sng" dirty="0">
                <a:solidFill>
                  <a:schemeClr val="accent2">
                    <a:lumMod val="75000"/>
                  </a:schemeClr>
                </a:solidFill>
              </a:rPr>
              <a:t>Dataset Description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BCC49C-BB0C-D8A7-C887-182AD9B6325E}"/>
              </a:ext>
            </a:extLst>
          </p:cNvPr>
          <p:cNvSpPr txBox="1"/>
          <p:nvPr/>
        </p:nvSpPr>
        <p:spPr>
          <a:xfrm>
            <a:off x="677334" y="1543665"/>
            <a:ext cx="927291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The dataset utilized in this project is the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</a:rPr>
              <a:t>Road Surface Classification Dataset (RSCD)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, which comprises approximately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</a:rPr>
              <a:t>1 million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 road surface images captured under diverse conditions. These images are categorized based on three primary properties: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</a:rPr>
              <a:t>friction level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</a:rPr>
              <a:t>material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, and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</a:rPr>
              <a:t>unevenness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, resulting in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</a:rPr>
              <a:t>27 distinct classes.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For this specific application, a subset of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</a:rPr>
              <a:t>16,500 images 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focusing solely on the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</a:rPr>
              <a:t>material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 property was selected, encompassing </a:t>
            </a:r>
            <a:r>
              <a:rPr lang="en-US" altLang="en-US" b="1" dirty="0">
                <a:solidFill>
                  <a:schemeClr val="bg2">
                    <a:lumMod val="25000"/>
                  </a:schemeClr>
                </a:solidFill>
              </a:rPr>
              <a:t>14 classes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:</a:t>
            </a:r>
          </a:p>
          <a:p>
            <a:pPr marL="742950" lvl="1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IN" i="1" dirty="0">
                <a:solidFill>
                  <a:schemeClr val="bg2">
                    <a:lumMod val="25000"/>
                  </a:schemeClr>
                </a:solidFill>
              </a:rPr>
              <a:t>dry-asphalt-smooth, dry-concrete-smooth, dry-gravel, dry-mud, fresh-snow, ice, melted-snow, water-asphalt-smooth, water-concrete-smooth, water-mud, wet-asphalt-smooth, wet-concrete-smooth, wet-gravel, wet-mud.</a:t>
            </a:r>
            <a:endParaRPr lang="en-US" altLang="en-US" dirty="0">
              <a:solidFill>
                <a:schemeClr val="bg2">
                  <a:lumMod val="25000"/>
                </a:schemeClr>
              </a:solidFill>
            </a:endParaRP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The annotation of these images was performed using </a:t>
            </a:r>
            <a:r>
              <a:rPr lang="en-US" altLang="en-US" b="1" dirty="0" err="1">
                <a:solidFill>
                  <a:schemeClr val="bg2">
                    <a:lumMod val="25000"/>
                  </a:schemeClr>
                </a:solidFill>
              </a:rPr>
              <a:t>Roboflow</a:t>
            </a:r>
            <a:r>
              <a:rPr lang="en-US" altLang="en-US" dirty="0">
                <a:solidFill>
                  <a:schemeClr val="bg2">
                    <a:lumMod val="25000"/>
                  </a:schemeClr>
                </a:solidFill>
              </a:rPr>
              <a:t>, ensuring precise and efficient labeling. This meticulously curated dataset serves as a robust foundation for training the YOLOv9c model to accurately identify and classify various road surface materials.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5970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622A-B113-7B4B-ED0E-8314E9446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701" y="578908"/>
            <a:ext cx="3750331" cy="650124"/>
          </a:xfrm>
        </p:spPr>
        <p:txBody>
          <a:bodyPr vert="horz" lIns="91440" tIns="45720" rIns="91440" bIns="45720" rtlCol="0" anchor="b">
            <a:noAutofit/>
          </a:bodyPr>
          <a:lstStyle/>
          <a:p>
            <a:br>
              <a:rPr lang="en-US" b="1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</a:br>
            <a:br>
              <a:rPr lang="en-US" b="1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</a:b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RSCD Dataset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Aptos Black" panose="020B00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45CB1D-1157-A5EC-20B4-EF496AE66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09" y="1616912"/>
            <a:ext cx="7309607" cy="4182663"/>
          </a:xfrm>
          <a:prstGeom prst="rect">
            <a:avLst/>
          </a:prstGeom>
        </p:spPr>
      </p:pic>
      <p:pic>
        <p:nvPicPr>
          <p:cNvPr id="5" name="Picture 4" descr="A collage of different types of road&#10;&#10;AI-generated content may be incorrect.">
            <a:extLst>
              <a:ext uri="{FF2B5EF4-FFF2-40B4-BE49-F238E27FC236}">
                <a16:creationId xmlns:a16="http://schemas.microsoft.com/office/drawing/2014/main" id="{07727D57-0ECC-89A5-9342-1F0D39DD75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84818" y="1813804"/>
            <a:ext cx="3868318" cy="3788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92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991E4-929B-9B0F-77AD-6EFB0630B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51" y="634180"/>
            <a:ext cx="3861312" cy="131752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 kern="1200" dirty="0">
                <a:solidFill>
                  <a:schemeClr val="accent2">
                    <a:lumMod val="75000"/>
                  </a:schemeClr>
                </a:solidFill>
                <a:latin typeface=" aptos black"/>
              </a:rPr>
              <a:t>Workflow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b="1" kern="1200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</a:rPr>
              <a:t>Diagram</a:t>
            </a:r>
            <a:b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C2393B-7E72-5267-7D78-9654A0375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370" y="1022555"/>
            <a:ext cx="5453430" cy="510294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138DBB5-6658-5CA4-13CD-421D726FB90C}"/>
              </a:ext>
            </a:extLst>
          </p:cNvPr>
          <p:cNvSpPr/>
          <p:nvPr/>
        </p:nvSpPr>
        <p:spPr>
          <a:xfrm>
            <a:off x="7875639" y="1022555"/>
            <a:ext cx="1573161" cy="35396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95856E7-C877-8D88-CB16-1CA25123F262}"/>
              </a:ext>
            </a:extLst>
          </p:cNvPr>
          <p:cNvCxnSpPr/>
          <p:nvPr/>
        </p:nvCxnSpPr>
        <p:spPr>
          <a:xfrm>
            <a:off x="3995370" y="4807974"/>
            <a:ext cx="0" cy="560439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920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5A53F-699A-B38F-27D3-9176D6F40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873" y="603727"/>
            <a:ext cx="9715675" cy="696759"/>
          </a:xfrm>
        </p:spPr>
        <p:txBody>
          <a:bodyPr>
            <a:noAutofit/>
          </a:bodyPr>
          <a:lstStyle/>
          <a:p>
            <a:r>
              <a:rPr lang="en-US" b="1" spc="250" dirty="0">
                <a:solidFill>
                  <a:schemeClr val="accent2">
                    <a:lumMod val="75000"/>
                  </a:schemeClr>
                </a:solidFill>
                <a:latin typeface="Aptos Black" panose="020B0004020202020204" pitchFamily="34" charset="0"/>
                <a:ea typeface="Cambria"/>
                <a:cs typeface="Cambria"/>
              </a:rPr>
              <a:t>Training Code</a:t>
            </a:r>
            <a:r>
              <a:rPr lang="en-US" b="1" dirty="0">
                <a:solidFill>
                  <a:srgbClr val="0070C0"/>
                </a:solidFill>
                <a:latin typeface="Cambria"/>
                <a:ea typeface="Cambria"/>
              </a:rPr>
              <a:t>                     </a:t>
            </a:r>
            <a:br>
              <a:rPr lang="en-US" b="1" dirty="0">
                <a:solidFill>
                  <a:srgbClr val="0070C0"/>
                </a:solidFill>
                <a:latin typeface="Cambria"/>
                <a:ea typeface="Cambria"/>
                <a:cs typeface="Calibri"/>
              </a:rPr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0A448-2922-2AAF-7CAB-242BE1B72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874" y="1482131"/>
            <a:ext cx="4779882" cy="44845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1C027B-3FF5-5D6B-9DE4-3555DE47D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574" y="1469582"/>
            <a:ext cx="5535561" cy="449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81618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619</TotalTime>
  <Words>994</Words>
  <Application>Microsoft Office PowerPoint</Application>
  <PresentationFormat>Widescreen</PresentationFormat>
  <Paragraphs>87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 aptos black</vt:lpstr>
      <vt:lpstr>Alpos black</vt:lpstr>
      <vt:lpstr>Aptos</vt:lpstr>
      <vt:lpstr>Aptos Black</vt:lpstr>
      <vt:lpstr>Arial</vt:lpstr>
      <vt:lpstr>Calibri</vt:lpstr>
      <vt:lpstr>Cambria</vt:lpstr>
      <vt:lpstr>Palatino Linotype</vt:lpstr>
      <vt:lpstr>Times New Roman</vt:lpstr>
      <vt:lpstr>Trebuchet MS</vt:lpstr>
      <vt:lpstr>Wingdings 3</vt:lpstr>
      <vt:lpstr>Facet</vt:lpstr>
      <vt:lpstr>Road Surface Condition Detection using YOLOv9 for Intelligent Transportation Systems</vt:lpstr>
      <vt:lpstr>Contents</vt:lpstr>
      <vt:lpstr>Literature Survey  </vt:lpstr>
      <vt:lpstr>Introduction</vt:lpstr>
      <vt:lpstr>Methodology</vt:lpstr>
      <vt:lpstr>Dataset Description</vt:lpstr>
      <vt:lpstr>  RSCD Dataset</vt:lpstr>
      <vt:lpstr>Workflow Diagram </vt:lpstr>
      <vt:lpstr>Training Code                      </vt:lpstr>
      <vt:lpstr>References</vt:lpstr>
      <vt:lpstr>Results</vt:lpstr>
      <vt:lpstr>PowerPoint Presentation</vt:lpstr>
      <vt:lpstr>Results</vt:lpstr>
      <vt:lpstr>Sample Output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shashank shekhar</dc:creator>
  <cp:lastModifiedBy>Shourya Merchant</cp:lastModifiedBy>
  <cp:revision>8</cp:revision>
  <dcterms:created xsi:type="dcterms:W3CDTF">2025-04-05T09:59:39Z</dcterms:created>
  <dcterms:modified xsi:type="dcterms:W3CDTF">2025-04-06T18:22:48Z</dcterms:modified>
</cp:coreProperties>
</file>

<file path=docProps/thumbnail.jpeg>
</file>